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49" y="8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0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38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913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846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linkedin.com/in/luthfiadnanr/" TargetMode="External"/><Relationship Id="rId4" Type="http://schemas.openxmlformats.org/officeDocument/2006/relationships/hyperlink" Target="mailto:Luthfi.adnan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8OZs5z84NJF3vcYThHDC1-6ziOMsxbuvKRuPwxq9Evw/edit?usp=sha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5iGyNMpD1kzz6gQVI0ti_uIHXCe1dkzq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docs.google.com/document/d/18OZs5z84NJF3vcYThHDC1-6ziOMsxbuvKRuPwxq9Evw/edit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8OZs5z84NJF3vcYThHDC1-6ziOMsxbuvKRuPwxq9Evw/edit?usp=shar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18OZs5z84NJF3vcYThHDC1-6ziOMsxbuvKRuPwxq9Evw/edit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161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eCommerce Business Performance with SQL</a:t>
            </a:r>
            <a:endParaRPr sz="308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959950" y="908900"/>
            <a:ext cx="274113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</a:rPr>
              <a:t>Created by: </a:t>
            </a:r>
            <a:endParaRPr sz="1200" b="1" dirty="0"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</a:rPr>
              <a:t>Luthfi Adnan Rahmantyo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D" sz="1200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  <a:hlinkClick r:id="rId4"/>
              </a:rPr>
              <a:t>L</a:t>
            </a:r>
            <a:r>
              <a:rPr lang="en" sz="1200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  <a:hlinkClick r:id="rId4"/>
              </a:rPr>
              <a:t>uthfi.adnan@gmail.com</a:t>
            </a:r>
            <a:endParaRPr lang="en" sz="1200" dirty="0"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  <a:hlinkClick r:id="rId5"/>
              </a:rPr>
              <a:t>Linkedin</a:t>
            </a:r>
            <a:r>
              <a:rPr lang="en" sz="1200" dirty="0"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</a:rPr>
              <a:t> </a:t>
            </a:r>
            <a:endParaRPr sz="1200" dirty="0">
              <a:latin typeface="Times New Roman" panose="02020603050405020304" pitchFamily="18" charset="0"/>
              <a:ea typeface="Dosis"/>
              <a:cs typeface="Times New Roman" panose="02020603050405020304" pitchFamily="18" charset="0"/>
              <a:sym typeface="Dosis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6"/>
          <a:srcRect t="9962" b="9962"/>
          <a:stretch/>
        </p:blipFill>
        <p:spPr>
          <a:xfrm>
            <a:off x="4665150" y="685600"/>
            <a:ext cx="1218600" cy="12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25"/>
          <p:cNvSpPr txBox="1">
            <a:spLocks noGrp="1"/>
          </p:cNvSpPr>
          <p:nvPr>
            <p:ph type="subTitle" idx="1"/>
          </p:nvPr>
        </p:nvSpPr>
        <p:spPr>
          <a:xfrm>
            <a:off x="4665150" y="2202425"/>
            <a:ext cx="41670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Luthfi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Data enthusiast and looking for a new career start in a data-related filed. Currently,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luthfi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fresh graduate from Telkom university in telecommunications engineering. He started learning about Data Science in February 2022 from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Rakamin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Academy Bootcamp.</a:t>
            </a:r>
          </a:p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Luthfi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experienced working on Data Analysis , and Machine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Learinng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Modelling”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1785-54BD-2275-578A-6187FE3D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Annual Payment Type Usage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7A613-5D02-DBDB-6FC1-8C5389F3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3" y="1112736"/>
            <a:ext cx="8100313" cy="2918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E5542-AB26-5348-832A-3FC253142BC6}"/>
              </a:ext>
            </a:extLst>
          </p:cNvPr>
          <p:cNvSpPr txBox="1"/>
          <p:nvPr/>
        </p:nvSpPr>
        <p:spPr>
          <a:xfrm>
            <a:off x="4457700" y="45829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selengkapnya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disini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3328-CCEC-026B-E176-F13953F1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Annual Payment Type Usage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7512B6-BA21-08FD-467E-74C9A42A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46936"/>
            <a:ext cx="5113231" cy="3049627"/>
          </a:xfrm>
          <a:prstGeom prst="rect">
            <a:avLst/>
          </a:prstGeom>
        </p:spPr>
      </p:pic>
      <p:sp>
        <p:nvSpPr>
          <p:cNvPr id="6" name="Google Shape;128;p28">
            <a:extLst>
              <a:ext uri="{FF2B5EF4-FFF2-40B4-BE49-F238E27FC236}">
                <a16:creationId xmlns:a16="http://schemas.microsoft.com/office/drawing/2014/main" id="{F1B08B07-15EA-F902-155C-8D85F1D2A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9900" y="673075"/>
            <a:ext cx="3551450" cy="43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keseluruhan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pembayaran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disukai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Anda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kebiasaan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Anda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B.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Jangka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dibeli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kredit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Menarik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dicatat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debit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tumbuh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mencapai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100.000 pada 2017-2018. Di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lain,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voucher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justru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penurunan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2017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disebabkan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kolaborasi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debit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pengurangan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kupon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berkonsultasi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departemen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lain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pemasaran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2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164306" y="1519168"/>
            <a:ext cx="8815388" cy="2105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melacak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memantau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mengevaluasi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kegagalan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Oleh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menganalisis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e-commerce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mempertimbangkan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indikator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pertumbuhan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pembayaran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14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5531406" y="951120"/>
            <a:ext cx="3382475" cy="992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33350" indent="0" algn="just">
              <a:buClr>
                <a:schemeClr val="dk1"/>
              </a:buClr>
              <a:buSzPts val="1500"/>
              <a:buNone/>
            </a:pP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dan table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pernyataan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CREATE,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mempertimbangkan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tipe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656000" y="4620300"/>
            <a:ext cx="448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Lihat atau Download ERD </a:t>
            </a:r>
            <a:r>
              <a:rPr lang="en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disini</a:t>
            </a:r>
            <a:endParaRPr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selengkapnya dapat dilihat </a:t>
            </a:r>
            <a:r>
              <a:rPr lang="en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disini</a:t>
            </a:r>
            <a:endParaRPr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FAAE1EE-557C-0A18-793B-EC9657E299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486"/>
          <a:stretch/>
        </p:blipFill>
        <p:spPr>
          <a:xfrm>
            <a:off x="230119" y="819995"/>
            <a:ext cx="3622553" cy="4119699"/>
          </a:xfrm>
          <a:prstGeom prst="rect">
            <a:avLst/>
          </a:prstGeom>
        </p:spPr>
      </p:pic>
      <p:grpSp>
        <p:nvGrpSpPr>
          <p:cNvPr id="5" name="Google Shape;127;p28">
            <a:extLst>
              <a:ext uri="{FF2B5EF4-FFF2-40B4-BE49-F238E27FC236}">
                <a16:creationId xmlns:a16="http://schemas.microsoft.com/office/drawing/2014/main" id="{9A952DA5-F558-9E65-B1F8-E1F9EFB2ACB7}"/>
              </a:ext>
            </a:extLst>
          </p:cNvPr>
          <p:cNvGrpSpPr/>
          <p:nvPr/>
        </p:nvGrpSpPr>
        <p:grpSpPr>
          <a:xfrm>
            <a:off x="3944929" y="951120"/>
            <a:ext cx="1346401" cy="873900"/>
            <a:chOff x="5525125" y="753450"/>
            <a:chExt cx="1054925" cy="873900"/>
          </a:xfrm>
        </p:grpSpPr>
        <p:sp>
          <p:nvSpPr>
            <p:cNvPr id="6" name="Google Shape;128;p28">
              <a:extLst>
                <a:ext uri="{FF2B5EF4-FFF2-40B4-BE49-F238E27FC236}">
                  <a16:creationId xmlns:a16="http://schemas.microsoft.com/office/drawing/2014/main" id="{029FDDEB-DA45-B290-0101-08C26BDF8997}"/>
                </a:ext>
              </a:extLst>
            </p:cNvPr>
            <p:cNvSpPr/>
            <p:nvPr/>
          </p:nvSpPr>
          <p:spPr>
            <a:xfrm>
              <a:off x="5525250" y="753450"/>
              <a:ext cx="1054800" cy="6531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accent5"/>
                  </a:solidFill>
                  <a:latin typeface="Times New Roman" panose="02020603050405020304" pitchFamily="18" charset="0"/>
                  <a:ea typeface="Montserrat"/>
                  <a:cs typeface="Times New Roman" panose="02020603050405020304" pitchFamily="18" charset="0"/>
                  <a:sym typeface="Montserrat"/>
                </a:rPr>
                <a:t>Create Workspace</a:t>
              </a:r>
              <a:endParaRPr sz="1300" b="1" dirty="0">
                <a:solidFill>
                  <a:schemeClr val="accent5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endParaRPr>
            </a:p>
          </p:txBody>
        </p:sp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2C8BCC2A-1263-7251-1E18-CBB459483AA4}"/>
                </a:ext>
              </a:extLst>
            </p:cNvPr>
            <p:cNvSpPr/>
            <p:nvPr/>
          </p:nvSpPr>
          <p:spPr>
            <a:xfrm rot="10800000">
              <a:off x="5525125" y="1406550"/>
              <a:ext cx="1044900" cy="220800"/>
            </a:xfrm>
            <a:prstGeom prst="triangle">
              <a:avLst>
                <a:gd name="adj" fmla="val 50481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oogle Shape;127;p28">
            <a:extLst>
              <a:ext uri="{FF2B5EF4-FFF2-40B4-BE49-F238E27FC236}">
                <a16:creationId xmlns:a16="http://schemas.microsoft.com/office/drawing/2014/main" id="{F34D8BCB-618D-3704-AF9D-7871ED6C1E77}"/>
              </a:ext>
            </a:extLst>
          </p:cNvPr>
          <p:cNvGrpSpPr/>
          <p:nvPr/>
        </p:nvGrpSpPr>
        <p:grpSpPr>
          <a:xfrm>
            <a:off x="3982799" y="2041171"/>
            <a:ext cx="1346401" cy="873900"/>
            <a:chOff x="5525125" y="753450"/>
            <a:chExt cx="1054925" cy="873900"/>
          </a:xfrm>
        </p:grpSpPr>
        <p:sp>
          <p:nvSpPr>
            <p:cNvPr id="9" name="Google Shape;128;p28">
              <a:extLst>
                <a:ext uri="{FF2B5EF4-FFF2-40B4-BE49-F238E27FC236}">
                  <a16:creationId xmlns:a16="http://schemas.microsoft.com/office/drawing/2014/main" id="{1457229A-AC1F-9ABB-0E79-50D246526833}"/>
                </a:ext>
              </a:extLst>
            </p:cNvPr>
            <p:cNvSpPr/>
            <p:nvPr/>
          </p:nvSpPr>
          <p:spPr>
            <a:xfrm>
              <a:off x="5525250" y="753450"/>
              <a:ext cx="1054800" cy="6531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accent5"/>
                  </a:solidFill>
                  <a:latin typeface="Times New Roman" panose="02020603050405020304" pitchFamily="18" charset="0"/>
                  <a:ea typeface="Montserrat"/>
                  <a:cs typeface="Times New Roman" panose="02020603050405020304" pitchFamily="18" charset="0"/>
                  <a:sym typeface="Montserrat"/>
                </a:rPr>
                <a:t>Importing Data</a:t>
              </a:r>
              <a:endParaRPr sz="1300" b="1" dirty="0">
                <a:solidFill>
                  <a:schemeClr val="accent5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endParaRPr>
            </a:p>
          </p:txBody>
        </p:sp>
        <p:sp>
          <p:nvSpPr>
            <p:cNvPr id="10" name="Google Shape;129;p28">
              <a:extLst>
                <a:ext uri="{FF2B5EF4-FFF2-40B4-BE49-F238E27FC236}">
                  <a16:creationId xmlns:a16="http://schemas.microsoft.com/office/drawing/2014/main" id="{E6EE4EAF-5E98-69C7-906A-4E3921FF0AE0}"/>
                </a:ext>
              </a:extLst>
            </p:cNvPr>
            <p:cNvSpPr/>
            <p:nvPr/>
          </p:nvSpPr>
          <p:spPr>
            <a:xfrm rot="10800000">
              <a:off x="5525125" y="1406550"/>
              <a:ext cx="1044900" cy="220800"/>
            </a:xfrm>
            <a:prstGeom prst="triangle">
              <a:avLst>
                <a:gd name="adj" fmla="val 50481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oogle Shape;127;p28">
            <a:extLst>
              <a:ext uri="{FF2B5EF4-FFF2-40B4-BE49-F238E27FC236}">
                <a16:creationId xmlns:a16="http://schemas.microsoft.com/office/drawing/2014/main" id="{1854B24E-A9CA-00B0-1E90-6749F56FF6FE}"/>
              </a:ext>
            </a:extLst>
          </p:cNvPr>
          <p:cNvGrpSpPr/>
          <p:nvPr/>
        </p:nvGrpSpPr>
        <p:grpSpPr>
          <a:xfrm>
            <a:off x="4018838" y="3095930"/>
            <a:ext cx="1346401" cy="873900"/>
            <a:chOff x="5525125" y="753450"/>
            <a:chExt cx="1054925" cy="873900"/>
          </a:xfrm>
        </p:grpSpPr>
        <p:sp>
          <p:nvSpPr>
            <p:cNvPr id="12" name="Google Shape;128;p28">
              <a:extLst>
                <a:ext uri="{FF2B5EF4-FFF2-40B4-BE49-F238E27FC236}">
                  <a16:creationId xmlns:a16="http://schemas.microsoft.com/office/drawing/2014/main" id="{42CC7EA8-81ED-4C1D-4488-5140BDBE1A62}"/>
                </a:ext>
              </a:extLst>
            </p:cNvPr>
            <p:cNvSpPr/>
            <p:nvPr/>
          </p:nvSpPr>
          <p:spPr>
            <a:xfrm>
              <a:off x="5525250" y="753450"/>
              <a:ext cx="1054800" cy="6531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accent5"/>
                  </a:solidFill>
                  <a:latin typeface="Times New Roman" panose="02020603050405020304" pitchFamily="18" charset="0"/>
                  <a:ea typeface="Montserrat"/>
                  <a:cs typeface="Times New Roman" panose="02020603050405020304" pitchFamily="18" charset="0"/>
                  <a:sym typeface="Montserrat"/>
                </a:rPr>
                <a:t>Build Entity Relationship</a:t>
              </a:r>
              <a:endParaRPr sz="1300" b="1" dirty="0">
                <a:solidFill>
                  <a:schemeClr val="accent5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endParaRPr>
            </a:p>
          </p:txBody>
        </p:sp>
        <p:sp>
          <p:nvSpPr>
            <p:cNvPr id="13" name="Google Shape;129;p28">
              <a:extLst>
                <a:ext uri="{FF2B5EF4-FFF2-40B4-BE49-F238E27FC236}">
                  <a16:creationId xmlns:a16="http://schemas.microsoft.com/office/drawing/2014/main" id="{0A6F859D-1BB4-A8D1-3A28-DB232CB28078}"/>
                </a:ext>
              </a:extLst>
            </p:cNvPr>
            <p:cNvSpPr/>
            <p:nvPr/>
          </p:nvSpPr>
          <p:spPr>
            <a:xfrm rot="10800000">
              <a:off x="5525125" y="1406550"/>
              <a:ext cx="1044900" cy="220800"/>
            </a:xfrm>
            <a:prstGeom prst="triangle">
              <a:avLst>
                <a:gd name="adj" fmla="val 50481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Google Shape;114;p27">
            <a:extLst>
              <a:ext uri="{FF2B5EF4-FFF2-40B4-BE49-F238E27FC236}">
                <a16:creationId xmlns:a16="http://schemas.microsoft.com/office/drawing/2014/main" id="{66E80A85-7854-E0D7-19AC-9F00F977681C}"/>
              </a:ext>
            </a:extLst>
          </p:cNvPr>
          <p:cNvSpPr txBox="1">
            <a:spLocks/>
          </p:cNvSpPr>
          <p:nvPr/>
        </p:nvSpPr>
        <p:spPr>
          <a:xfrm>
            <a:off x="5531406" y="2041171"/>
            <a:ext cx="3382475" cy="80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just"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CSV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pernyataan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COPY</a:t>
            </a:r>
          </a:p>
        </p:txBody>
      </p:sp>
      <p:sp>
        <p:nvSpPr>
          <p:cNvPr id="15" name="Google Shape;114;p27">
            <a:extLst>
              <a:ext uri="{FF2B5EF4-FFF2-40B4-BE49-F238E27FC236}">
                <a16:creationId xmlns:a16="http://schemas.microsoft.com/office/drawing/2014/main" id="{4473A2CF-3160-C1BB-5547-687439D35E02}"/>
              </a:ext>
            </a:extLst>
          </p:cNvPr>
          <p:cNvSpPr txBox="1">
            <a:spLocks/>
          </p:cNvSpPr>
          <p:nvPr/>
        </p:nvSpPr>
        <p:spPr>
          <a:xfrm>
            <a:off x="5531406" y="3095930"/>
            <a:ext cx="3382475" cy="122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 algn="just">
              <a:buClr>
                <a:schemeClr val="dk1"/>
              </a:buClr>
              <a:buSzPts val="1500"/>
              <a:buFont typeface="Arial"/>
              <a:buNone/>
            </a:pP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dan foreign key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pernyataan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ALTER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dan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ekspor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diagram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entitas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(ERD)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r>
              <a:rPr lang="en-US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endParaRPr lang="en-US"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92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975C-45C4-FD57-7FEB-BCAF587F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Customer Activity Growth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20;p27">
            <a:extLst>
              <a:ext uri="{FF2B5EF4-FFF2-40B4-BE49-F238E27FC236}">
                <a16:creationId xmlns:a16="http://schemas.microsoft.com/office/drawing/2014/main" id="{2A7E355F-C822-FFC6-2F94-B0F0E338F9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153" y="1663446"/>
            <a:ext cx="8081694" cy="18166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82FBC-981F-35ED-35E2-E89977C087C2}"/>
              </a:ext>
            </a:extLst>
          </p:cNvPr>
          <p:cNvSpPr txBox="1"/>
          <p:nvPr/>
        </p:nvSpPr>
        <p:spPr>
          <a:xfrm>
            <a:off x="4457700" y="45829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selengkapnya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disini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4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1C9D-DC0B-576A-AE52-2CF6AD0E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Customer Activity Growth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3A356-0BEC-E858-D442-B5B66EB7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535679"/>
            <a:ext cx="8520600" cy="1402081"/>
          </a:xfrm>
        </p:spPr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September 2016,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aktivatas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trasaksional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 dan 2018. Hal ini juga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rata-rata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perbulan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5F3040-45C4-85C5-36AA-023013848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6" t="9306" r="30672" b="25197"/>
          <a:stretch/>
        </p:blipFill>
        <p:spPr>
          <a:xfrm>
            <a:off x="311700" y="560525"/>
            <a:ext cx="8520599" cy="28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6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6AEF-2150-0714-A838-2AE4B86B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Customer Activity Growth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B161C-B03E-1E1B-79DB-6E35E6072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486912"/>
            <a:ext cx="9144000" cy="1438655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114300" indent="0">
              <a:buNone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Meski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bertambah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penurunan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kali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(reorder)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penurunan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rata-rata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menurun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mencoba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tertarik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73FF21E-916C-A67B-38A8-2524F580E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3" t="10872" r="16532" b="22388"/>
          <a:stretch/>
        </p:blipFill>
        <p:spPr>
          <a:xfrm>
            <a:off x="0" y="560525"/>
            <a:ext cx="9144000" cy="2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5FF9-01CC-85E6-043F-DEB5F20F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Product Category Quality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83D-9BA3-A60A-5B4E-6BCA400E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" y="1765650"/>
            <a:ext cx="8802624" cy="161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EA8DD-377D-465B-DD44-75E4BFED12D2}"/>
              </a:ext>
            </a:extLst>
          </p:cNvPr>
          <p:cNvSpPr txBox="1"/>
          <p:nvPr/>
        </p:nvSpPr>
        <p:spPr>
          <a:xfrm>
            <a:off x="4457700" y="45829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selengkapnya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disini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7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44E1-E05A-3B80-35D9-7D31482C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Product Category Quality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2CBC7-CDBD-356A-75AA-976E1E9A0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210" y="3550146"/>
            <a:ext cx="8520600" cy="1384964"/>
          </a:xfrm>
        </p:spPr>
        <p:txBody>
          <a:bodyPr>
            <a:normAutofit lnSpcReduction="10000"/>
          </a:bodyPr>
          <a:lstStyle/>
          <a:p>
            <a:pPr marL="11430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</a:t>
            </a:r>
          </a:p>
          <a:p>
            <a:pPr marL="114300" indent="0" algn="just"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pendapatan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berubah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Dari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total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Google Shape;132;p28">
            <a:extLst>
              <a:ext uri="{FF2B5EF4-FFF2-40B4-BE49-F238E27FC236}">
                <a16:creationId xmlns:a16="http://schemas.microsoft.com/office/drawing/2014/main" id="{4F39028F-F0CA-E58F-41FD-FD5ABA983459}"/>
              </a:ext>
            </a:extLst>
          </p:cNvPr>
          <p:cNvSpPr/>
          <p:nvPr/>
        </p:nvSpPr>
        <p:spPr>
          <a:xfrm>
            <a:off x="1111438" y="1783338"/>
            <a:ext cx="897300" cy="512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Product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33;p28">
            <a:extLst>
              <a:ext uri="{FF2B5EF4-FFF2-40B4-BE49-F238E27FC236}">
                <a16:creationId xmlns:a16="http://schemas.microsoft.com/office/drawing/2014/main" id="{993C2199-7A86-23A2-D568-F4F7B74D4C90}"/>
              </a:ext>
            </a:extLst>
          </p:cNvPr>
          <p:cNvSpPr/>
          <p:nvPr/>
        </p:nvSpPr>
        <p:spPr>
          <a:xfrm>
            <a:off x="1111438" y="2687497"/>
            <a:ext cx="897300" cy="512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8;p28">
            <a:extLst>
              <a:ext uri="{FF2B5EF4-FFF2-40B4-BE49-F238E27FC236}">
                <a16:creationId xmlns:a16="http://schemas.microsoft.com/office/drawing/2014/main" id="{875AA497-F814-6029-57D9-881B25AA2438}"/>
              </a:ext>
            </a:extLst>
          </p:cNvPr>
          <p:cNvSpPr/>
          <p:nvPr/>
        </p:nvSpPr>
        <p:spPr>
          <a:xfrm>
            <a:off x="2022838" y="759300"/>
            <a:ext cx="5098324" cy="410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2016		2017		2018</a:t>
            </a:r>
            <a:endParaRPr sz="200" dirty="0">
              <a:solidFill>
                <a:schemeClr val="dk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pic>
        <p:nvPicPr>
          <p:cNvPr id="11" name="Picture 10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E0661C8-FF89-9295-B226-AB729C10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880" y="1075363"/>
            <a:ext cx="897300" cy="8973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4D17EF6-FD1C-F12E-6ED2-45590D8C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493" y="1108964"/>
            <a:ext cx="752798" cy="75279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9126997-6A5C-B8EC-763F-4A5DC46F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94" y="1203064"/>
            <a:ext cx="641897" cy="641897"/>
          </a:xfrm>
          <a:prstGeom prst="rect">
            <a:avLst/>
          </a:prstGeom>
        </p:spPr>
      </p:pic>
      <p:sp>
        <p:nvSpPr>
          <p:cNvPr id="16" name="Google Shape;134;p28">
            <a:extLst>
              <a:ext uri="{FF2B5EF4-FFF2-40B4-BE49-F238E27FC236}">
                <a16:creationId xmlns:a16="http://schemas.microsoft.com/office/drawing/2014/main" id="{F6DBB809-3EF8-A659-6376-382582DD306A}"/>
              </a:ext>
            </a:extLst>
          </p:cNvPr>
          <p:cNvSpPr txBox="1"/>
          <p:nvPr/>
        </p:nvSpPr>
        <p:spPr>
          <a:xfrm>
            <a:off x="2260469" y="1814933"/>
            <a:ext cx="12366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$ 46,653.74</a:t>
            </a:r>
            <a:endParaRPr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34;p28">
            <a:extLst>
              <a:ext uri="{FF2B5EF4-FFF2-40B4-BE49-F238E27FC236}">
                <a16:creationId xmlns:a16="http://schemas.microsoft.com/office/drawing/2014/main" id="{9970A034-757A-E259-1B4E-82F2065FDB3D}"/>
              </a:ext>
            </a:extLst>
          </p:cNvPr>
          <p:cNvSpPr txBox="1"/>
          <p:nvPr/>
        </p:nvSpPr>
        <p:spPr>
          <a:xfrm>
            <a:off x="3970114" y="1814933"/>
            <a:ext cx="1424793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 Bath Table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$ 6,921,535.23</a:t>
            </a:r>
            <a:endParaRPr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34;p28">
            <a:extLst>
              <a:ext uri="{FF2B5EF4-FFF2-40B4-BE49-F238E27FC236}">
                <a16:creationId xmlns:a16="http://schemas.microsoft.com/office/drawing/2014/main" id="{701EA62E-692F-71FC-3704-D57C75F6C3E5}"/>
              </a:ext>
            </a:extLst>
          </p:cNvPr>
          <p:cNvSpPr txBox="1"/>
          <p:nvPr/>
        </p:nvSpPr>
        <p:spPr>
          <a:xfrm>
            <a:off x="5943603" y="1814933"/>
            <a:ext cx="1424793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Beauty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$ 8,451,584.76</a:t>
            </a:r>
          </a:p>
        </p:txBody>
      </p:sp>
    </p:spTree>
    <p:extLst>
      <p:ext uri="{BB962C8B-B14F-4D97-AF65-F5344CB8AC3E}">
        <p14:creationId xmlns:p14="http://schemas.microsoft.com/office/powerpoint/2010/main" val="137829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2257-9B40-A283-1CF5-4DB07E01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Product Category Quality Analysis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44;p29">
            <a:extLst>
              <a:ext uri="{FF2B5EF4-FFF2-40B4-BE49-F238E27FC236}">
                <a16:creationId xmlns:a16="http://schemas.microsoft.com/office/drawing/2014/main" id="{209F1E04-B2F7-6A50-4C37-612F1381BDCF}"/>
              </a:ext>
            </a:extLst>
          </p:cNvPr>
          <p:cNvSpPr/>
          <p:nvPr/>
        </p:nvSpPr>
        <p:spPr>
          <a:xfrm>
            <a:off x="135300" y="730775"/>
            <a:ext cx="3451200" cy="311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Most Cancelled Product</a:t>
            </a:r>
            <a:endParaRPr sz="200" dirty="0">
              <a:solidFill>
                <a:schemeClr val="dk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6" name="Google Shape;147;p29">
            <a:extLst>
              <a:ext uri="{FF2B5EF4-FFF2-40B4-BE49-F238E27FC236}">
                <a16:creationId xmlns:a16="http://schemas.microsoft.com/office/drawing/2014/main" id="{D789E595-31B4-92EE-10CA-9C105185A60F}"/>
              </a:ext>
            </a:extLst>
          </p:cNvPr>
          <p:cNvSpPr/>
          <p:nvPr/>
        </p:nvSpPr>
        <p:spPr>
          <a:xfrm>
            <a:off x="135303" y="1041875"/>
            <a:ext cx="3451200" cy="29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 	2017	2018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148;p29">
            <a:extLst>
              <a:ext uri="{FF2B5EF4-FFF2-40B4-BE49-F238E27FC236}">
                <a16:creationId xmlns:a16="http://schemas.microsoft.com/office/drawing/2014/main" id="{D9B1180E-619F-46E2-A433-71AFFB0F62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385" r="44106" b="66245"/>
          <a:stretch/>
        </p:blipFill>
        <p:spPr>
          <a:xfrm>
            <a:off x="252709" y="1478037"/>
            <a:ext cx="7879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;p29">
            <a:extLst>
              <a:ext uri="{FF2B5EF4-FFF2-40B4-BE49-F238E27FC236}">
                <a16:creationId xmlns:a16="http://schemas.microsoft.com/office/drawing/2014/main" id="{20C0394D-B707-6AF0-4E7E-D4CB10E325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38" y="1542950"/>
            <a:ext cx="679529" cy="3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0;p29">
            <a:extLst>
              <a:ext uri="{FF2B5EF4-FFF2-40B4-BE49-F238E27FC236}">
                <a16:creationId xmlns:a16="http://schemas.microsoft.com/office/drawing/2014/main" id="{7611A5D2-21B6-A810-4C8D-A4C3B422C284}"/>
              </a:ext>
            </a:extLst>
          </p:cNvPr>
          <p:cNvSpPr txBox="1"/>
          <p:nvPr/>
        </p:nvSpPr>
        <p:spPr>
          <a:xfrm>
            <a:off x="277784" y="2153916"/>
            <a:ext cx="65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Toys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Unit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51;p29">
            <a:extLst>
              <a:ext uri="{FF2B5EF4-FFF2-40B4-BE49-F238E27FC236}">
                <a16:creationId xmlns:a16="http://schemas.microsoft.com/office/drawing/2014/main" id="{9866CD68-3438-8B68-CC85-D252B77B3B91}"/>
              </a:ext>
            </a:extLst>
          </p:cNvPr>
          <p:cNvSpPr txBox="1"/>
          <p:nvPr/>
        </p:nvSpPr>
        <p:spPr>
          <a:xfrm>
            <a:off x="1132775" y="1984325"/>
            <a:ext cx="1306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 panose="02020603050405020304" pitchFamily="18" charset="0"/>
                <a:cs typeface="Times New Roman" panose="02020603050405020304" pitchFamily="18" charset="0"/>
              </a:rPr>
              <a:t>Sport </a:t>
            </a:r>
            <a:endParaRPr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 panose="02020603050405020304" pitchFamily="18" charset="0"/>
                <a:cs typeface="Times New Roman" panose="02020603050405020304" pitchFamily="18" charset="0"/>
              </a:rPr>
              <a:t>Leisure</a:t>
            </a:r>
            <a:endParaRPr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 panose="02020603050405020304" pitchFamily="18" charset="0"/>
                <a:cs typeface="Times New Roman" panose="02020603050405020304" pitchFamily="18" charset="0"/>
              </a:rPr>
              <a:t>1256 unit</a:t>
            </a:r>
            <a:endParaRPr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52;p29">
            <a:extLst>
              <a:ext uri="{FF2B5EF4-FFF2-40B4-BE49-F238E27FC236}">
                <a16:creationId xmlns:a16="http://schemas.microsoft.com/office/drawing/2014/main" id="{2378894C-46AB-C256-9967-EF52E49E20E9}"/>
              </a:ext>
            </a:extLst>
          </p:cNvPr>
          <p:cNvSpPr txBox="1"/>
          <p:nvPr/>
        </p:nvSpPr>
        <p:spPr>
          <a:xfrm>
            <a:off x="2528329" y="2053661"/>
            <a:ext cx="89531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1167 unit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156;p29">
            <a:extLst>
              <a:ext uri="{FF2B5EF4-FFF2-40B4-BE49-F238E27FC236}">
                <a16:creationId xmlns:a16="http://schemas.microsoft.com/office/drawing/2014/main" id="{AD9C2364-DA22-A445-F54B-472C76F65765}"/>
              </a:ext>
            </a:extLst>
          </p:cNvPr>
          <p:cNvSpPr txBox="1"/>
          <p:nvPr/>
        </p:nvSpPr>
        <p:spPr>
          <a:xfrm>
            <a:off x="349539" y="4327184"/>
            <a:ext cx="989874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57;p29">
            <a:extLst>
              <a:ext uri="{FF2B5EF4-FFF2-40B4-BE49-F238E27FC236}">
                <a16:creationId xmlns:a16="http://schemas.microsoft.com/office/drawing/2014/main" id="{C54E931B-DD02-37AF-43A4-B36BA637DBC5}"/>
              </a:ext>
            </a:extLst>
          </p:cNvPr>
          <p:cNvSpPr txBox="1"/>
          <p:nvPr/>
        </p:nvSpPr>
        <p:spPr>
          <a:xfrm>
            <a:off x="1171800" y="4317025"/>
            <a:ext cx="1462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 panose="02020603050405020304" pitchFamily="18" charset="0"/>
                <a:cs typeface="Times New Roman" panose="02020603050405020304" pitchFamily="18" charset="0"/>
              </a:rPr>
              <a:t>Bed Bath</a:t>
            </a:r>
            <a:endParaRPr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58;p29">
            <a:extLst>
              <a:ext uri="{FF2B5EF4-FFF2-40B4-BE49-F238E27FC236}">
                <a16:creationId xmlns:a16="http://schemas.microsoft.com/office/drawing/2014/main" id="{45070903-BE41-3C69-FAA0-1C5BC6430B2C}"/>
              </a:ext>
            </a:extLst>
          </p:cNvPr>
          <p:cNvSpPr txBox="1"/>
          <p:nvPr/>
        </p:nvSpPr>
        <p:spPr>
          <a:xfrm>
            <a:off x="2670048" y="4300371"/>
            <a:ext cx="77323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59;p29">
            <a:extLst>
              <a:ext uri="{FF2B5EF4-FFF2-40B4-BE49-F238E27FC236}">
                <a16:creationId xmlns:a16="http://schemas.microsoft.com/office/drawing/2014/main" id="{5D627E66-726C-F4A4-C3C4-1FFCE2CEBE46}"/>
              </a:ext>
            </a:extLst>
          </p:cNvPr>
          <p:cNvSpPr/>
          <p:nvPr/>
        </p:nvSpPr>
        <p:spPr>
          <a:xfrm>
            <a:off x="135300" y="2864375"/>
            <a:ext cx="3451200" cy="311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Top Product</a:t>
            </a:r>
            <a:endParaRPr sz="200">
              <a:solidFill>
                <a:schemeClr val="dk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</p:txBody>
      </p: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F85509B9-D144-390F-FF64-8DFDA5618E81}"/>
              </a:ext>
            </a:extLst>
          </p:cNvPr>
          <p:cNvSpPr/>
          <p:nvPr/>
        </p:nvSpPr>
        <p:spPr>
          <a:xfrm>
            <a:off x="135303" y="3175475"/>
            <a:ext cx="3451200" cy="29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	 2017	2018</a:t>
            </a:r>
            <a:endParaRPr sz="12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161;p29">
            <a:extLst>
              <a:ext uri="{FF2B5EF4-FFF2-40B4-BE49-F238E27FC236}">
                <a16:creationId xmlns:a16="http://schemas.microsoft.com/office/drawing/2014/main" id="{31707339-E1BC-ED61-E23F-6FD4A14E8BE4}"/>
              </a:ext>
            </a:extLst>
          </p:cNvPr>
          <p:cNvSpPr/>
          <p:nvPr/>
        </p:nvSpPr>
        <p:spPr>
          <a:xfrm>
            <a:off x="2462953" y="628925"/>
            <a:ext cx="1034700" cy="428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1ADC36E3-309A-4326-75DF-1C14F9B74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58" y="1377808"/>
            <a:ext cx="723433" cy="72343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1F3E452-F04D-F5A1-D452-198441CD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47" y="3520375"/>
            <a:ext cx="723433" cy="723433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694AA275-D28D-7E42-AAF2-EEEC7058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539" y="3540627"/>
            <a:ext cx="752798" cy="752798"/>
          </a:xfrm>
          <a:prstGeom prst="rect">
            <a:avLst/>
          </a:prstGeom>
        </p:spPr>
      </p:pic>
      <p:pic>
        <p:nvPicPr>
          <p:cNvPr id="27" name="Picture 26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ED2FBDD-0B76-6009-FE9E-B55E6AF74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47" y="3506202"/>
            <a:ext cx="897300" cy="897300"/>
          </a:xfrm>
          <a:prstGeom prst="rect">
            <a:avLst/>
          </a:prstGeom>
        </p:spPr>
      </p:pic>
      <p:sp>
        <p:nvSpPr>
          <p:cNvPr id="28" name="Google Shape;146;p29">
            <a:extLst>
              <a:ext uri="{FF2B5EF4-FFF2-40B4-BE49-F238E27FC236}">
                <a16:creationId xmlns:a16="http://schemas.microsoft.com/office/drawing/2014/main" id="{DAB83097-246D-548C-2965-33B083113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08761" y="750884"/>
            <a:ext cx="4146900" cy="3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Insight/Analisis:</a:t>
            </a:r>
            <a:endParaRPr sz="14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4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pembatalan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berubah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lang="en-ID"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Menariknya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dicatat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 &amp; Beauty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paling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2018,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paling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pembatalan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lang="en-ID"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Kesehatan &amp;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Kecantikan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mendominasi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kesepakatan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mengkonfirmasi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855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625</Words>
  <Application>Microsoft Office PowerPoint</Application>
  <PresentationFormat>On-screen Show (16:9)</PresentationFormat>
  <Paragraphs>84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Times New Roman</vt:lpstr>
      <vt:lpstr>Arial</vt:lpstr>
      <vt:lpstr>Simple Light</vt:lpstr>
      <vt:lpstr>Analyzing eCommerce Business Performance with SQL</vt:lpstr>
      <vt:lpstr>Data Preparation</vt:lpstr>
      <vt:lpstr>Data Preparation</vt:lpstr>
      <vt:lpstr>Annual Customer Activity Growth Analysis</vt:lpstr>
      <vt:lpstr>Annual Customer Activity Growth Analysis</vt:lpstr>
      <vt:lpstr>Annual Customer Activity Growth Analysis</vt:lpstr>
      <vt:lpstr>Annual Product Category Quality Analysis</vt:lpstr>
      <vt:lpstr>Annual Product Category Quality Analysis</vt:lpstr>
      <vt:lpstr>Annual Product Category Quality Analysis</vt:lpstr>
      <vt:lpstr>Analysis of Annual Payment Type Usage</vt:lpstr>
      <vt:lpstr>Analysis of Annual Payment Type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eCommerce Business Performance with SQL</dc:title>
  <dc:creator>Loenan</dc:creator>
  <cp:lastModifiedBy>LUTHFI</cp:lastModifiedBy>
  <cp:revision>5</cp:revision>
  <dcterms:modified xsi:type="dcterms:W3CDTF">2022-10-21T07:35:13Z</dcterms:modified>
</cp:coreProperties>
</file>